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</p:sldIdLst>
  <p:sldSz cx="7562850" cy="1069181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660"/>
  </p:normalViewPr>
  <p:slideViewPr>
    <p:cSldViewPr snapToGrid="0">
      <p:cViewPr varScale="1">
        <p:scale>
          <a:sx n="43" d="100"/>
          <a:sy n="43" d="100"/>
        </p:scale>
        <p:origin x="21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13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323850" y="361950"/>
            <a:ext cx="3608388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613"/>
              </a:lnSpc>
              <a:spcAft>
                <a:spcPts val="1050"/>
              </a:spcAft>
            </a:pPr>
            <a:r>
              <a:rPr lang="en-US" sz="1400">
                <a:latin typeface="Times New Roman" panose="02020603050405020304" pitchFamily="18" charset="0"/>
              </a:rPr>
              <a:t>AlKarkh University of Science College of science First year level </a:t>
            </a:r>
          </a:p>
          <a:p>
            <a:pPr eaLnBrk="1" hangingPunct="1">
              <a:lnSpc>
                <a:spcPts val="1613"/>
              </a:lnSpc>
              <a:spcAft>
                <a:spcPts val="1050"/>
              </a:spcAft>
            </a:pPr>
            <a:r>
              <a:rPr lang="en-US" sz="1400" b="1">
                <a:latin typeface="Times New Roman" panose="02020603050405020304" pitchFamily="18" charset="0"/>
              </a:rPr>
              <a:t>General chemistry Labs</a:t>
            </a:r>
          </a:p>
          <a:p>
            <a:pPr eaLnBrk="1" hangingPunct="1">
              <a:lnSpc>
                <a:spcPts val="1825"/>
              </a:lnSpc>
              <a:spcAft>
                <a:spcPts val="1050"/>
              </a:spcAft>
            </a:pPr>
            <a:r>
              <a:rPr lang="en-US" sz="1600" b="1">
                <a:latin typeface="Times New Roman" panose="02020603050405020304" pitchFamily="18" charset="0"/>
              </a:rPr>
              <a:t>Supervisor: Dr. Mohammed Abdul Baset Assistant: Anssam Dhaher Huessin</a:t>
            </a: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38138" y="2008188"/>
            <a:ext cx="6370637" cy="783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50"/>
              </a:spcBef>
              <a:spcAft>
                <a:spcPts val="1050"/>
              </a:spcAft>
            </a:pPr>
            <a:r>
              <a:rPr lang="en-US" sz="1600" b="1">
                <a:latin typeface="Times New Roman" panose="02020603050405020304" pitchFamily="18" charset="0"/>
              </a:rPr>
              <a:t>Lab -9-</a:t>
            </a:r>
          </a:p>
          <a:p>
            <a:pPr algn="ctr" eaLnBrk="1" hangingPunct="1">
              <a:spcAft>
                <a:spcPts val="213"/>
              </a:spcAft>
            </a:pPr>
            <a:r>
              <a:rPr lang="en-US" sz="1600" b="1">
                <a:latin typeface="Times New Roman" panose="02020603050405020304" pitchFamily="18" charset="0"/>
              </a:rPr>
              <a:t>Separation of I Group cations (Ag</a:t>
            </a:r>
            <a:r>
              <a:rPr lang="en-US" sz="1600" b="1" baseline="30000">
                <a:latin typeface="Times New Roman" panose="02020603050405020304" pitchFamily="18" charset="0"/>
              </a:rPr>
              <a:t>+</a:t>
            </a:r>
            <a:r>
              <a:rPr lang="en-US" sz="1600" b="1">
                <a:latin typeface="Times New Roman" panose="02020603050405020304" pitchFamily="18" charset="0"/>
              </a:rPr>
              <a:t>, Pb</a:t>
            </a:r>
            <a:r>
              <a:rPr lang="en-US" sz="1600" b="1" baseline="30000">
                <a:latin typeface="Times New Roman" panose="02020603050405020304" pitchFamily="18" charset="0"/>
              </a:rPr>
              <a:t>2+</a:t>
            </a:r>
            <a:r>
              <a:rPr lang="en-US" sz="1600" b="1">
                <a:latin typeface="Times New Roman" panose="02020603050405020304" pitchFamily="18" charset="0"/>
              </a:rPr>
              <a:t>, Hg</a:t>
            </a:r>
            <a:r>
              <a:rPr lang="en-US" sz="1600" b="1" baseline="-25000">
                <a:latin typeface="Times New Roman" panose="02020603050405020304" pitchFamily="18" charset="0"/>
              </a:rPr>
              <a:t>2</a:t>
            </a:r>
            <a:r>
              <a:rPr lang="en-US" sz="1600" b="1" baseline="30000">
                <a:latin typeface="Times New Roman" panose="02020603050405020304" pitchFamily="18" charset="0"/>
              </a:rPr>
              <a:t>2+</a:t>
            </a:r>
            <a:r>
              <a:rPr lang="en-US" sz="1600" b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651250" y="10363200"/>
            <a:ext cx="1793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100">
                <a:latin typeface="Times New Roman" panose="02020603050405020304" pitchFamily="18" charset="0"/>
              </a:rPr>
              <a:t>27</a:t>
            </a:r>
          </a:p>
        </p:txBody>
      </p:sp>
      <p:pic>
        <p:nvPicPr>
          <p:cNvPr id="4198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828925"/>
            <a:ext cx="6800850" cy="753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325438" y="365125"/>
            <a:ext cx="683101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13"/>
              </a:lnSpc>
            </a:pPr>
            <a:r>
              <a:rPr lang="en-US" sz="1400">
                <a:latin typeface="Times New Roman" panose="02020603050405020304" pitchFamily="18" charset="0"/>
              </a:rPr>
              <a:t>2. </a:t>
            </a:r>
            <a:r>
              <a:rPr lang="en-US" sz="1400" u="sng">
                <a:latin typeface="Times New Roman" panose="02020603050405020304" pitchFamily="18" charset="0"/>
              </a:rPr>
              <a:t>Procedure</a:t>
            </a:r>
            <a:r>
              <a:rPr lang="en-US" sz="1400"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ts val="1613"/>
              </a:lnSpc>
            </a:pPr>
            <a:r>
              <a:rPr lang="en-US" sz="1400">
                <a:latin typeface="Times New Roman" panose="02020603050405020304" pitchFamily="18" charset="0"/>
              </a:rPr>
              <a:t>Take 2 ml of unknown for identification and add drops of 6M HCl. You should obtain white precipitate (Precipitate A).</a:t>
            </a:r>
          </a:p>
          <a:p>
            <a:pPr algn="just" eaLnBrk="1" hangingPunct="1">
              <a:lnSpc>
                <a:spcPts val="1613"/>
              </a:lnSpc>
              <a:spcAft>
                <a:spcPts val="1675"/>
              </a:spcAft>
            </a:pPr>
            <a:r>
              <a:rPr lang="en-US" sz="1400">
                <a:latin typeface="Times New Roman" panose="02020603050405020304" pitchFamily="18" charset="0"/>
              </a:rPr>
              <a:t>Transfer the precipitate to a small beaker, and boil with 1-5 ml water. Filter hot. </a:t>
            </a:r>
            <a:r>
              <a:rPr lang="en-US" sz="1400" baseline="30000">
                <a:latin typeface="Times New Roman" panose="02020603050405020304" pitchFamily="18" charset="0"/>
              </a:rPr>
              <a:t>3 4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25438" y="7440613"/>
            <a:ext cx="79851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sz="1400">
                <a:latin typeface="Times New Roman" panose="02020603050405020304" pitchFamily="18" charset="0"/>
              </a:rPr>
              <a:t>3. </a:t>
            </a:r>
            <a:r>
              <a:rPr lang="en-US" sz="1400" u="sng">
                <a:latin typeface="Times New Roman" panose="02020603050405020304" pitchFamily="18" charset="0"/>
              </a:rPr>
              <a:t>Results:</a:t>
            </a: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325438" y="8180388"/>
            <a:ext cx="4938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2400"/>
              </a:lnSpc>
            </a:pPr>
            <a:r>
              <a:rPr lang="en-US" sz="1400">
                <a:latin typeface="Times New Roman" panose="02020603050405020304" pitchFamily="18" charset="0"/>
              </a:rPr>
              <a:t>4. </a:t>
            </a:r>
            <a:r>
              <a:rPr lang="en-US" sz="1400" u="sng">
                <a:latin typeface="Times New Roman" panose="02020603050405020304" pitchFamily="18" charset="0"/>
              </a:rPr>
              <a:t>Discuss</a:t>
            </a:r>
            <a:r>
              <a:rPr lang="en-US" sz="1400"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ts val="2400"/>
              </a:lnSpc>
            </a:pPr>
            <a:r>
              <a:rPr lang="en-US" sz="1400">
                <a:latin typeface="Times New Roman" panose="02020603050405020304" pitchFamily="18" charset="0"/>
              </a:rPr>
              <a:t>a- PbCl</a:t>
            </a:r>
            <a:r>
              <a:rPr lang="en-US" sz="900" b="1">
                <a:latin typeface="Times New Roman" panose="02020603050405020304" pitchFamily="18" charset="0"/>
              </a:rPr>
              <a:t>2</a:t>
            </a:r>
            <a:r>
              <a:rPr lang="en-US" sz="1400">
                <a:latin typeface="Times New Roman" panose="02020603050405020304" pitchFamily="18" charset="0"/>
              </a:rPr>
              <a:t> soluble in hot water.</a:t>
            </a:r>
          </a:p>
          <a:p>
            <a:pPr algn="just" eaLnBrk="1" hangingPunct="1">
              <a:lnSpc>
                <a:spcPts val="2400"/>
              </a:lnSpc>
            </a:pPr>
            <a:r>
              <a:rPr lang="en-US" sz="1400">
                <a:latin typeface="Times New Roman" panose="02020603050405020304" pitchFamily="18" charset="0"/>
              </a:rPr>
              <a:t>b- Presence of Silver ion (Ag+) in the unknown solution.</a:t>
            </a:r>
          </a:p>
          <a:p>
            <a:pPr algn="just" eaLnBrk="1" hangingPunct="1">
              <a:lnSpc>
                <a:spcPts val="2400"/>
              </a:lnSpc>
            </a:pPr>
            <a:r>
              <a:rPr lang="en-US" sz="1400">
                <a:latin typeface="Times New Roman" panose="02020603050405020304" pitchFamily="18" charset="0"/>
              </a:rPr>
              <a:t>c- Divide the colorless filtrate solution of Ag(NH</a:t>
            </a:r>
            <a:r>
              <a:rPr lang="en-US" sz="1400" baseline="-25000">
                <a:latin typeface="Times New Roman" panose="02020603050405020304" pitchFamily="18" charset="0"/>
              </a:rPr>
              <a:t>3</a:t>
            </a:r>
            <a:r>
              <a:rPr lang="en-US" sz="1400">
                <a:latin typeface="Times New Roman" panose="02020603050405020304" pitchFamily="18" charset="0"/>
              </a:rPr>
              <a:t>)</a:t>
            </a:r>
            <a:r>
              <a:rPr lang="en-US" sz="1400" baseline="-25000">
                <a:latin typeface="Times New Roman" panose="02020603050405020304" pitchFamily="18" charset="0"/>
              </a:rPr>
              <a:t>2</a:t>
            </a:r>
            <a:r>
              <a:rPr lang="en-US" sz="1400">
                <a:latin typeface="Times New Roman" panose="02020603050405020304" pitchFamily="18" charset="0"/>
              </a:rPr>
              <a:t>Cl into two parts.</a:t>
            </a: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3651250" y="10363200"/>
            <a:ext cx="1778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100">
                <a:latin typeface="Times New Roman" panose="02020603050405020304" pitchFamily="18" charset="0"/>
              </a:rPr>
              <a:t>28</a:t>
            </a:r>
          </a:p>
        </p:txBody>
      </p:sp>
      <p:pic>
        <p:nvPicPr>
          <p:cNvPr id="430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387475"/>
            <a:ext cx="69977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41313"/>
            <a:ext cx="6794500" cy="842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651250" y="10363200"/>
            <a:ext cx="1793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100">
                <a:latin typeface="Times New Roman" panose="02020603050405020304" pitchFamily="18" charset="0"/>
              </a:rPr>
              <a:t>29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130</Words>
  <Application>Microsoft Office PowerPoint</Application>
  <PresentationFormat>Custom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ььььь</dc:creator>
  <cp:keywords/>
  <cp:lastModifiedBy>hp</cp:lastModifiedBy>
  <cp:revision>17</cp:revision>
  <dcterms:modified xsi:type="dcterms:W3CDTF">2018-11-17T17:01:09Z</dcterms:modified>
</cp:coreProperties>
</file>